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4"/>
  </p:handoutMasterIdLst>
  <p:sldIdLst>
    <p:sldId id="269" r:id="rId4"/>
    <p:sldId id="293" r:id="rId5"/>
    <p:sldId id="292" r:id="rId6"/>
    <p:sldId id="262" r:id="rId7"/>
    <p:sldId id="268" r:id="rId8"/>
    <p:sldId id="277" r:id="rId9"/>
    <p:sldId id="308" r:id="rId10"/>
    <p:sldId id="310" r:id="rId11"/>
    <p:sldId id="27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0" autoAdjust="0"/>
    <p:restoredTop sz="94660"/>
  </p:normalViewPr>
  <p:slideViewPr>
    <p:cSldViewPr snapToGrid="0">
      <p:cViewPr>
        <p:scale>
          <a:sx n="64" d="100"/>
          <a:sy n="64" d="100"/>
        </p:scale>
        <p:origin x="608" y="4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2019-05-18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144" y="4535055"/>
            <a:ext cx="118872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Algorithmic Trading and High Frequency Finance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Book Antiqua" panose="02040602050305030304" pitchFamily="18" charset="0"/>
                <a:cs typeface="Times New Roman" panose="02020603050405020304" pitchFamily="18" charset="0"/>
              </a:rPr>
              <a:t>FRE-GY- 7251 I – Prof. Pierre Yves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Book Antiqua" panose="02040602050305030304" pitchFamily="18" charset="0"/>
                <a:cs typeface="Times New Roman" panose="02020603050405020304" pitchFamily="18" charset="0"/>
              </a:rPr>
              <a:t>Guillo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r"/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616226" y="5183175"/>
            <a:ext cx="11887056" cy="15604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Book Antiqua" panose="02040602050305030304" pitchFamily="18" charset="0"/>
                <a:cs typeface="Times New Roman" panose="02020603050405020304" pitchFamily="18" charset="0"/>
              </a:rPr>
              <a:t>Rakshit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Book Antiqua" panose="02040602050305030304" pitchFamily="18" charset="0"/>
                <a:cs typeface="Times New Roman" panose="02020603050405020304" pitchFamily="18" charset="0"/>
              </a:rPr>
              <a:t>Sareen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Book Antiqua" panose="02040602050305030304" pitchFamily="18" charset="0"/>
                <a:cs typeface="Times New Roman" panose="02020603050405020304" pitchFamily="18" charset="0"/>
              </a:rPr>
              <a:t> – rs5606@nyu.edu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Book Antiqua" panose="02040602050305030304" pitchFamily="18" charset="0"/>
                <a:cs typeface="Times New Roman" panose="02020603050405020304" pitchFamily="18" charset="0"/>
              </a:rPr>
              <a:t>Shubhanshu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Book Antiqua" panose="02040602050305030304" pitchFamily="18" charset="0"/>
                <a:cs typeface="Times New Roman" panose="02020603050405020304" pitchFamily="18" charset="0"/>
              </a:rPr>
              <a:t> Surana – ss11012@nyu.edu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Book Antiqua" panose="02040602050305030304" pitchFamily="18" charset="0"/>
              </a:rPr>
              <a:t>Dhruv Morzaria – djm697@nyu.edu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6096000" y="74390"/>
            <a:ext cx="522709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/>
              <a:t>Understanding the Data</a:t>
            </a:r>
            <a:endParaRPr lang="en-US" altLang="ko-KR" sz="36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BDC42-E2D0-48E4-BEDF-91BA3D5F8731}"/>
              </a:ext>
            </a:extLst>
          </p:cNvPr>
          <p:cNvSpPr txBox="1"/>
          <p:nvPr/>
        </p:nvSpPr>
        <p:spPr>
          <a:xfrm>
            <a:off x="6172200" y="940842"/>
            <a:ext cx="56110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Tick Data – Market Ticks</a:t>
            </a:r>
          </a:p>
          <a:p>
            <a:r>
              <a:rPr lang="en-US" dirty="0"/>
              <a:t>Order Data – From Market Taker perspective</a:t>
            </a:r>
          </a:p>
          <a:p>
            <a:r>
              <a:rPr lang="en-US" dirty="0"/>
              <a:t>                     Buy/ Sell Signal &amp; Timestamp of Orders</a:t>
            </a:r>
          </a:p>
          <a:p>
            <a:r>
              <a:rPr lang="en-US" dirty="0"/>
              <a:t>Market Maker Tick Generation – Upon Market Event</a:t>
            </a:r>
          </a:p>
          <a:p>
            <a:r>
              <a:rPr lang="en-US" dirty="0"/>
              <a:t>Market Event - Occurrence of Market Tick</a:t>
            </a:r>
          </a:p>
          <a:p>
            <a:r>
              <a:rPr lang="en-US" dirty="0"/>
              <a:t>	       - Execution of Order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6BEC7-C045-412F-A31A-8A3C6BD21F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7041" y="193951"/>
            <a:ext cx="2964898" cy="250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0713AC-00BF-45FC-946F-788D61E2F3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21286" y="3797438"/>
            <a:ext cx="2676664" cy="2475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CEF55-B6B9-4971-9834-03CD9E40051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15288"/>
            <a:ext cx="6629400" cy="3942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419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Approaches to Execution</a:t>
            </a:r>
          </a:p>
        </p:txBody>
      </p:sp>
      <p:grpSp>
        <p:nvGrpSpPr>
          <p:cNvPr id="3" name="그룹 55">
            <a:extLst>
              <a:ext uri="{FF2B5EF4-FFF2-40B4-BE49-F238E27FC236}">
                <a16:creationId xmlns:a16="http://schemas.microsoft.com/office/drawing/2014/main" id="{6A980F29-CBE4-4CC6-B8EF-0701A72A6BD7}"/>
              </a:ext>
            </a:extLst>
          </p:cNvPr>
          <p:cNvGrpSpPr/>
          <p:nvPr/>
        </p:nvGrpSpPr>
        <p:grpSpPr>
          <a:xfrm>
            <a:off x="5410155" y="1799828"/>
            <a:ext cx="1350651" cy="1350650"/>
            <a:chOff x="5410154" y="1792609"/>
            <a:chExt cx="1350651" cy="135065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F12270D-0A81-4805-A046-4BB0238C0811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1DC60EA-2190-4B86-BEE4-D650E98451F1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6" name="그룹 47">
            <a:extLst>
              <a:ext uri="{FF2B5EF4-FFF2-40B4-BE49-F238E27FC236}">
                <a16:creationId xmlns:a16="http://schemas.microsoft.com/office/drawing/2014/main" id="{5B031300-FA68-469F-9232-F8111955158A}"/>
              </a:ext>
            </a:extLst>
          </p:cNvPr>
          <p:cNvGrpSpPr/>
          <p:nvPr/>
        </p:nvGrpSpPr>
        <p:grpSpPr>
          <a:xfrm>
            <a:off x="5410155" y="3235403"/>
            <a:ext cx="1350651" cy="1350651"/>
            <a:chOff x="5410154" y="3235402"/>
            <a:chExt cx="1350651" cy="1350651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76B3A940-8AA5-47A4-83A6-EF8CB3398071}"/>
                </a:ext>
              </a:extLst>
            </p:cNvPr>
            <p:cNvSpPr/>
            <p:nvPr/>
          </p:nvSpPr>
          <p:spPr>
            <a:xfrm>
              <a:off x="5410154" y="3290053"/>
              <a:ext cx="1296000" cy="1296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4563745A-34BC-40DC-A26F-DFB2CD7AF30F}"/>
                </a:ext>
              </a:extLst>
            </p:cNvPr>
            <p:cNvSpPr/>
            <p:nvPr/>
          </p:nvSpPr>
          <p:spPr>
            <a:xfrm rot="10800000">
              <a:off x="5464805" y="3235402"/>
              <a:ext cx="1296000" cy="129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9" name="그룹 46">
            <a:extLst>
              <a:ext uri="{FF2B5EF4-FFF2-40B4-BE49-F238E27FC236}">
                <a16:creationId xmlns:a16="http://schemas.microsoft.com/office/drawing/2014/main" id="{6EF75D01-CCBD-4E8C-92C8-B285A960F425}"/>
              </a:ext>
            </a:extLst>
          </p:cNvPr>
          <p:cNvGrpSpPr/>
          <p:nvPr/>
        </p:nvGrpSpPr>
        <p:grpSpPr>
          <a:xfrm>
            <a:off x="5403800" y="4699250"/>
            <a:ext cx="1350651" cy="1350652"/>
            <a:chOff x="5403799" y="4678196"/>
            <a:chExt cx="1350651" cy="135065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4294DC9-CAB2-4F5A-8C1F-24E82737FF15}"/>
                </a:ext>
              </a:extLst>
            </p:cNvPr>
            <p:cNvSpPr/>
            <p:nvPr/>
          </p:nvSpPr>
          <p:spPr>
            <a:xfrm>
              <a:off x="5403799" y="4732848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06D59DC-444C-41CA-BBAA-49ECF7728EF7}"/>
                </a:ext>
              </a:extLst>
            </p:cNvPr>
            <p:cNvSpPr/>
            <p:nvPr/>
          </p:nvSpPr>
          <p:spPr>
            <a:xfrm rot="10800000">
              <a:off x="5458450" y="4678196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EF7D6C-6BCF-41F5-A55E-2209F181FD97}"/>
              </a:ext>
            </a:extLst>
          </p:cNvPr>
          <p:cNvSpPr txBox="1"/>
          <p:nvPr/>
        </p:nvSpPr>
        <p:spPr>
          <a:xfrm>
            <a:off x="6348982" y="152482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71E58-72DB-46F5-A9C0-488C5017E850}"/>
              </a:ext>
            </a:extLst>
          </p:cNvPr>
          <p:cNvSpPr txBox="1"/>
          <p:nvPr/>
        </p:nvSpPr>
        <p:spPr>
          <a:xfrm>
            <a:off x="5325432" y="2210147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25EC5-FD33-4805-BA17-E2AE74D449CD}"/>
              </a:ext>
            </a:extLst>
          </p:cNvPr>
          <p:cNvSpPr txBox="1"/>
          <p:nvPr/>
        </p:nvSpPr>
        <p:spPr>
          <a:xfrm>
            <a:off x="6237153" y="297390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A369B-5E89-4369-AE80-CD8C39725044}"/>
              </a:ext>
            </a:extLst>
          </p:cNvPr>
          <p:cNvSpPr txBox="1"/>
          <p:nvPr/>
        </p:nvSpPr>
        <p:spPr>
          <a:xfrm>
            <a:off x="5330893" y="3670604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FFC8C-E4BE-44D1-B1C4-76463471CA96}"/>
              </a:ext>
            </a:extLst>
          </p:cNvPr>
          <p:cNvSpPr txBox="1"/>
          <p:nvPr/>
        </p:nvSpPr>
        <p:spPr>
          <a:xfrm>
            <a:off x="6246475" y="440014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E6819-65D1-4D04-B8DE-FC50E1CE950A}"/>
              </a:ext>
            </a:extLst>
          </p:cNvPr>
          <p:cNvSpPr txBox="1"/>
          <p:nvPr/>
        </p:nvSpPr>
        <p:spPr>
          <a:xfrm>
            <a:off x="5310161" y="509518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275014-49B8-4C21-BCD5-075AEE309B69}"/>
              </a:ext>
            </a:extLst>
          </p:cNvPr>
          <p:cNvSpPr txBox="1"/>
          <p:nvPr/>
        </p:nvSpPr>
        <p:spPr>
          <a:xfrm>
            <a:off x="1408635" y="5123426"/>
            <a:ext cx="3695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 orders are executed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2105C4-9B27-4775-9E18-B47D60FEC29E}"/>
              </a:ext>
            </a:extLst>
          </p:cNvPr>
          <p:cNvGrpSpPr/>
          <p:nvPr/>
        </p:nvGrpSpPr>
        <p:grpSpPr>
          <a:xfrm>
            <a:off x="6830492" y="2947220"/>
            <a:ext cx="4955519" cy="615553"/>
            <a:chOff x="3017859" y="4283314"/>
            <a:chExt cx="1890849" cy="6155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FF1F66-A5B0-423A-B666-CE273EB472B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PNL and Open Inventory Constraints Applicable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33D727-7D52-4B49-AC85-7649CE3BB69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C5752-1D3E-45E9-93A2-BBD19E04BAC0}"/>
              </a:ext>
            </a:extLst>
          </p:cNvPr>
          <p:cNvGrpSpPr/>
          <p:nvPr/>
        </p:nvGrpSpPr>
        <p:grpSpPr>
          <a:xfrm>
            <a:off x="1261658" y="1293292"/>
            <a:ext cx="3842947" cy="1228620"/>
            <a:chOff x="2946822" y="3670247"/>
            <a:chExt cx="1961886" cy="12286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C83576-5A2A-475C-8A58-926A32604CD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 Maker assumes role of M Taker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E345B-8FD2-4F2F-B16B-39EC4A0955D6}"/>
                </a:ext>
              </a:extLst>
            </p:cNvPr>
            <p:cNvSpPr txBox="1"/>
            <p:nvPr/>
          </p:nvSpPr>
          <p:spPr>
            <a:xfrm>
              <a:off x="2946822" y="3670247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/>
                <a:t>Passive Approach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F86DA08-AFED-42AD-9D6A-A718A6868B90}"/>
              </a:ext>
            </a:extLst>
          </p:cNvPr>
          <p:cNvSpPr/>
          <p:nvPr/>
        </p:nvSpPr>
        <p:spPr>
          <a:xfrm>
            <a:off x="1383161" y="4117511"/>
            <a:ext cx="3902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No Probability Logic for Order Execution.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EF72CF8-A37A-45CD-AD6A-6626E13DAC80}"/>
              </a:ext>
            </a:extLst>
          </p:cNvPr>
          <p:cNvGrpSpPr/>
          <p:nvPr/>
        </p:nvGrpSpPr>
        <p:grpSpPr>
          <a:xfrm>
            <a:off x="6790878" y="1257529"/>
            <a:ext cx="3842947" cy="1474841"/>
            <a:chOff x="2946822" y="3670247"/>
            <a:chExt cx="1961886" cy="147484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1A913B-5DA4-4C46-B0C7-62C6C3C8ADDF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 Maker adjust the bid ask spread to be inside, outside or at market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130198-3184-4D64-88F7-D31D41257218}"/>
                </a:ext>
              </a:extLst>
            </p:cNvPr>
            <p:cNvSpPr txBox="1"/>
            <p:nvPr/>
          </p:nvSpPr>
          <p:spPr>
            <a:xfrm>
              <a:off x="2946822" y="3670247"/>
              <a:ext cx="18708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/>
                <a:t>Dynamic Approach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02F019-4097-48DD-B016-34E7B1DA25BA}"/>
              </a:ext>
            </a:extLst>
          </p:cNvPr>
          <p:cNvGrpSpPr/>
          <p:nvPr/>
        </p:nvGrpSpPr>
        <p:grpSpPr>
          <a:xfrm>
            <a:off x="384949" y="2902462"/>
            <a:ext cx="4955519" cy="861774"/>
            <a:chOff x="3017859" y="4283314"/>
            <a:chExt cx="1890849" cy="8617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113E97-5A47-4D9A-B125-3D79A12EEF2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No PNL and Open Inventory Constraints Applicable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BA2719-905F-49D9-A60E-6755A39A3B4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210F489-2787-4B4B-B529-A6AE36426701}"/>
              </a:ext>
            </a:extLst>
          </p:cNvPr>
          <p:cNvSpPr/>
          <p:nvPr/>
        </p:nvSpPr>
        <p:spPr>
          <a:xfrm>
            <a:off x="7124799" y="4061588"/>
            <a:ext cx="3640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Probability Logic for Order Execution.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13A809-543A-4F26-BC1D-E23502B73A94}"/>
              </a:ext>
            </a:extLst>
          </p:cNvPr>
          <p:cNvSpPr txBox="1"/>
          <p:nvPr/>
        </p:nvSpPr>
        <p:spPr>
          <a:xfrm>
            <a:off x="6808750" y="5177973"/>
            <a:ext cx="3695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Orders are subject to Probabilities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2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722971"/>
            <a:ext cx="6336804" cy="4436963"/>
            <a:chOff x="5885014" y="562170"/>
            <a:chExt cx="6336804" cy="443696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843110" y="562170"/>
              <a:ext cx="5378708" cy="923330"/>
              <a:chOff x="6693745" y="1509989"/>
              <a:chExt cx="5151154" cy="92333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693745" y="1509989"/>
                <a:ext cx="5151154" cy="92333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Reaction Time - Reaction time-10msec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7" y="1889512"/>
              <a:ext cx="4973344" cy="701496"/>
              <a:chOff x="6751979" y="1666120"/>
              <a:chExt cx="4762939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762939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Open Position Limit +/-8mm 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843110" y="2939166"/>
              <a:ext cx="5317901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Execution Probability and Follow-up Probability 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843110" y="4367941"/>
              <a:ext cx="4786916" cy="565489"/>
              <a:chOff x="6693745" y="1802127"/>
              <a:chExt cx="4584398" cy="56548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693745" y="1802127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Laying off Risk 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552247"/>
            <a:ext cx="61916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Constraints and Rules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Implementation Flow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904143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129308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49D49-0952-42B0-BA28-C715128C0EF7}"/>
              </a:ext>
            </a:extLst>
          </p:cNvPr>
          <p:cNvSpPr txBox="1"/>
          <p:nvPr/>
        </p:nvSpPr>
        <p:spPr>
          <a:xfrm>
            <a:off x="960631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406583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358378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ECC13-6105-4C8C-A418-6C1469B1D599}"/>
              </a:ext>
            </a:extLst>
          </p:cNvPr>
          <p:cNvSpPr txBox="1"/>
          <p:nvPr/>
        </p:nvSpPr>
        <p:spPr>
          <a:xfrm>
            <a:off x="3251329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3697281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587448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31FA0-CD77-479E-8E3B-C9B70E9F8488}"/>
              </a:ext>
            </a:extLst>
          </p:cNvPr>
          <p:cNvSpPr txBox="1"/>
          <p:nvPr/>
        </p:nvSpPr>
        <p:spPr>
          <a:xfrm>
            <a:off x="5542027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5987979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816517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54C18-7E4D-4AC0-880B-6B1E185460AA}"/>
              </a:ext>
            </a:extLst>
          </p:cNvPr>
          <p:cNvSpPr txBox="1"/>
          <p:nvPr/>
        </p:nvSpPr>
        <p:spPr>
          <a:xfrm>
            <a:off x="7832725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4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8278677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10455876" y="491953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C3C604-B1EB-4DDD-843C-BE972F220F26}"/>
              </a:ext>
            </a:extLst>
          </p:cNvPr>
          <p:cNvSpPr txBox="1"/>
          <p:nvPr/>
        </p:nvSpPr>
        <p:spPr>
          <a:xfrm>
            <a:off x="10123423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10569375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527799" y="434314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624F9-EC82-4A3D-932A-A0D751699EEA}"/>
              </a:ext>
            </a:extLst>
          </p:cNvPr>
          <p:cNvGrpSpPr/>
          <p:nvPr/>
        </p:nvGrpSpPr>
        <p:grpSpPr>
          <a:xfrm>
            <a:off x="549942" y="2630775"/>
            <a:ext cx="1973230" cy="1462527"/>
            <a:chOff x="1585393" y="1766707"/>
            <a:chExt cx="1274803" cy="14625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B8375-83D4-4464-8546-55C67D53BC14}"/>
                </a:ext>
              </a:extLst>
            </p:cNvPr>
            <p:cNvSpPr txBox="1"/>
            <p:nvPr/>
          </p:nvSpPr>
          <p:spPr>
            <a:xfrm>
              <a:off x="1678571" y="2213571"/>
              <a:ext cx="1018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Adding a time delta of 10msec to Market tick or on occurrence of an order.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69C21-29A0-4CB2-848C-4FE19C8DDB3C}"/>
                </a:ext>
              </a:extLst>
            </p:cNvPr>
            <p:cNvSpPr txBox="1"/>
            <p:nvPr/>
          </p:nvSpPr>
          <p:spPr>
            <a:xfrm>
              <a:off x="1585393" y="1766707"/>
              <a:ext cx="127480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Finding MM Tick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431858" y="26703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2812409" y="404195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29E345-1DCA-4195-AC2B-0A0D78AEA7F9}"/>
              </a:ext>
            </a:extLst>
          </p:cNvPr>
          <p:cNvGrpSpPr/>
          <p:nvPr/>
        </p:nvGrpSpPr>
        <p:grpSpPr>
          <a:xfrm>
            <a:off x="3114012" y="2155234"/>
            <a:ext cx="2159999" cy="1807183"/>
            <a:chOff x="1656206" y="1588883"/>
            <a:chExt cx="1395464" cy="162437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C55FB7-65A7-49E5-8854-514B42525A3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Execute order by offering a price, which can be inside, outside or at the market price based on probabilities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DB14B2-14C0-4113-87EB-B56BA0672E06}"/>
                </a:ext>
              </a:extLst>
            </p:cNvPr>
            <p:cNvSpPr txBox="1"/>
            <p:nvPr/>
          </p:nvSpPr>
          <p:spPr>
            <a:xfrm>
              <a:off x="1656206" y="1588883"/>
              <a:ext cx="1395464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Traverse through tick data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2812409" y="232535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5369021" y="3835607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5629832" y="2162812"/>
            <a:ext cx="1607390" cy="1513622"/>
            <a:chOff x="1704484" y="1766707"/>
            <a:chExt cx="1038452" cy="52322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4787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Calculate MM Bid-Ask Spread</a:t>
              </a: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Compare M and MM Bid-Ask Time Series</a:t>
              </a: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5200729" y="2181741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7777306" y="362885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8038117" y="1908061"/>
            <a:ext cx="1607390" cy="1429610"/>
            <a:chOff x="1704484" y="1766707"/>
            <a:chExt cx="1038452" cy="107721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Plot Open Inventory Positions and Cumulative PNL Graphs.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Plot Graphs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7682296" y="198052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326C16B-C258-457F-965B-B239B8768570}"/>
              </a:ext>
            </a:extLst>
          </p:cNvPr>
          <p:cNvGrpSpPr/>
          <p:nvPr/>
        </p:nvGrpSpPr>
        <p:grpSpPr>
          <a:xfrm>
            <a:off x="10366395" y="1416939"/>
            <a:ext cx="1607390" cy="2073827"/>
            <a:chOff x="1704484" y="1766707"/>
            <a:chExt cx="1038452" cy="15981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3BFACD-06A2-4BBE-A694-4D0F1A1713E6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351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Mean PNL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Median PNL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25 and 75% tile PNL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Cumulative PNL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Information Ratio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Win-Loss Ratio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0636DE-DA6E-4846-81D6-52586236BB42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40321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Performance Stats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42E1FF-CB05-4C12-A651-DAA4749CFD8E}"/>
              </a:ext>
            </a:extLst>
          </p:cNvPr>
          <p:cNvCxnSpPr/>
          <p:nvPr/>
        </p:nvCxnSpPr>
        <p:spPr>
          <a:xfrm>
            <a:off x="10330797" y="151011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4">
            <a:extLst>
              <a:ext uri="{FF2B5EF4-FFF2-40B4-BE49-F238E27FC236}">
                <a16:creationId xmlns:a16="http://schemas.microsoft.com/office/drawing/2014/main" id="{FC7E52B1-26F5-4076-9D7A-C6FE37F30BBC}"/>
              </a:ext>
            </a:extLst>
          </p:cNvPr>
          <p:cNvSpPr/>
          <p:nvPr/>
        </p:nvSpPr>
        <p:spPr>
          <a:xfrm>
            <a:off x="9966977" y="3397491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110048" y="1289557"/>
            <a:ext cx="441344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Passive Approach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F156-2F57-43EF-957F-EC4F80C18184}"/>
              </a:ext>
            </a:extLst>
          </p:cNvPr>
          <p:cNvSpPr txBox="1"/>
          <p:nvPr/>
        </p:nvSpPr>
        <p:spPr>
          <a:xfrm>
            <a:off x="170213" y="2263876"/>
            <a:ext cx="44134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Open Inventory</a:t>
            </a: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Cumulative PNL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314939" y="168901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1AF735-7399-4FB4-928C-5A27942D5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1F4AA3-CD90-4BB2-8B7C-A7BC2ECD104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06" y="0"/>
            <a:ext cx="6535994" cy="405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C21126-2A2E-4675-9F5D-8280E54FBF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" y="3346569"/>
            <a:ext cx="5715000" cy="3514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181360" y="81659"/>
            <a:ext cx="4413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Dynamic Approach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181360" y="729601"/>
            <a:ext cx="441345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Maker Bid Ask</a:t>
            </a:r>
          </a:p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Market Making Bid Ask 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1AF735-7399-4FB4-928C-5A27942D5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4584" y="11386"/>
            <a:ext cx="7767416" cy="6777596"/>
          </a:xfrm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1A1A04-596B-439B-8318-67A5BC041D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9" y="1490523"/>
            <a:ext cx="9739894" cy="528581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7">
            <a:extLst>
              <a:ext uri="{FF2B5EF4-FFF2-40B4-BE49-F238E27FC236}">
                <a16:creationId xmlns:a16="http://schemas.microsoft.com/office/drawing/2014/main" id="{F83180D3-74F6-446A-ACB6-76A6E965FEB7}"/>
              </a:ext>
            </a:extLst>
          </p:cNvPr>
          <p:cNvSpPr/>
          <p:nvPr/>
        </p:nvSpPr>
        <p:spPr>
          <a:xfrm>
            <a:off x="7667354" y="272232"/>
            <a:ext cx="1170678" cy="88158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C534437D-0ECC-42EE-8132-C2F3D575BDF2}"/>
              </a:ext>
            </a:extLst>
          </p:cNvPr>
          <p:cNvSpPr/>
          <p:nvPr/>
        </p:nvSpPr>
        <p:spPr>
          <a:xfrm rot="5400000">
            <a:off x="9681528" y="127688"/>
            <a:ext cx="881585" cy="117067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7146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110048" y="1289557"/>
            <a:ext cx="441344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Dynamic Approach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F156-2F57-43EF-957F-EC4F80C18184}"/>
              </a:ext>
            </a:extLst>
          </p:cNvPr>
          <p:cNvSpPr txBox="1"/>
          <p:nvPr/>
        </p:nvSpPr>
        <p:spPr>
          <a:xfrm>
            <a:off x="170213" y="2263876"/>
            <a:ext cx="44134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Open Inventory</a:t>
            </a: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Cumulative PNL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314939" y="168901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1AF735-7399-4FB4-928C-5A27942D5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4A4090-92E7-4947-871C-D65EF5A1F3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5" y="3198504"/>
            <a:ext cx="5808324" cy="363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D20553-18E4-473B-B924-09B4971655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34" y="26150"/>
            <a:ext cx="6291618" cy="3691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17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Performance of two approaches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75746-E33D-460E-A221-9274779A8C3B}"/>
              </a:ext>
            </a:extLst>
          </p:cNvPr>
          <p:cNvGrpSpPr/>
          <p:nvPr/>
        </p:nvGrpSpPr>
        <p:grpSpPr>
          <a:xfrm>
            <a:off x="3683120" y="3416443"/>
            <a:ext cx="4247485" cy="2061419"/>
            <a:chOff x="2245828" y="2111063"/>
            <a:chExt cx="7700344" cy="354330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47BEB-35A2-4CE8-8EA2-E46E03D85C34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69207-11A9-4B25-B2F5-154E1021579B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0FE75F-EC4C-4A41-9F35-2055F4322968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8D94A0-B868-4306-9946-E2750B889DA9}"/>
              </a:ext>
            </a:extLst>
          </p:cNvPr>
          <p:cNvSpPr txBox="1"/>
          <p:nvPr/>
        </p:nvSpPr>
        <p:spPr>
          <a:xfrm>
            <a:off x="3719676" y="5726851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BUY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EDE7A-1952-4D44-890C-6706ADD842A1}"/>
              </a:ext>
            </a:extLst>
          </p:cNvPr>
          <p:cNvSpPr txBox="1"/>
          <p:nvPr/>
        </p:nvSpPr>
        <p:spPr>
          <a:xfrm>
            <a:off x="6858841" y="5742368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EC9C67-61EA-409C-BD35-E49FB63EA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743600"/>
              </p:ext>
            </p:extLst>
          </p:nvPr>
        </p:nvGraphicFramePr>
        <p:xfrm>
          <a:off x="8368948" y="1537091"/>
          <a:ext cx="3617072" cy="418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08536">
                  <a:extLst>
                    <a:ext uri="{9D8B030D-6E8A-4147-A177-3AD203B41FA5}">
                      <a16:colId xmlns:a16="http://schemas.microsoft.com/office/drawing/2014/main" val="2989275295"/>
                    </a:ext>
                  </a:extLst>
                </a:gridCol>
                <a:gridCol w="1808536">
                  <a:extLst>
                    <a:ext uri="{9D8B030D-6E8A-4147-A177-3AD203B41FA5}">
                      <a16:colId xmlns:a16="http://schemas.microsoft.com/office/drawing/2014/main" val="2442024769"/>
                    </a:ext>
                  </a:extLst>
                </a:gridCol>
              </a:tblGrid>
              <a:tr h="464408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Statistics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Values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2803823"/>
                  </a:ext>
                </a:extLst>
              </a:tr>
              <a:tr h="465669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 PNL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43.8</a:t>
                      </a:r>
                      <a:endParaRPr lang="en-US" sz="1100" dirty="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6452633"/>
                  </a:ext>
                </a:extLst>
              </a:tr>
              <a:tr h="465669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Median PNL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en-US" sz="1100" dirty="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0961978"/>
                  </a:ext>
                </a:extLst>
              </a:tr>
              <a:tr h="465669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Volatility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6833061"/>
                  </a:ext>
                </a:extLst>
              </a:tr>
              <a:tr h="465669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25%tile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</a:t>
                      </a:r>
                      <a:endParaRPr lang="en-US" sz="1100" dirty="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9726493"/>
                  </a:ext>
                </a:extLst>
              </a:tr>
              <a:tr h="465669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75%tile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3910880"/>
                  </a:ext>
                </a:extLst>
              </a:tr>
              <a:tr h="465669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Information Ratio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2.43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2157276"/>
                  </a:ext>
                </a:extLst>
              </a:tr>
              <a:tr h="465669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Execution %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51.0%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493322"/>
                  </a:ext>
                </a:extLst>
              </a:tr>
              <a:tr h="465669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Win-Loss Ratio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10.5</a:t>
                      </a:r>
                      <a:endParaRPr lang="en-US" sz="1100" dirty="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133582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FF29C3-5CE7-4FD2-928D-F8D2B542E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11267"/>
              </p:ext>
            </p:extLst>
          </p:nvPr>
        </p:nvGraphicFramePr>
        <p:xfrm>
          <a:off x="294928" y="1737229"/>
          <a:ext cx="2952988" cy="324776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76494">
                  <a:extLst>
                    <a:ext uri="{9D8B030D-6E8A-4147-A177-3AD203B41FA5}">
                      <a16:colId xmlns:a16="http://schemas.microsoft.com/office/drawing/2014/main" val="844159585"/>
                    </a:ext>
                  </a:extLst>
                </a:gridCol>
                <a:gridCol w="1476494">
                  <a:extLst>
                    <a:ext uri="{9D8B030D-6E8A-4147-A177-3AD203B41FA5}">
                      <a16:colId xmlns:a16="http://schemas.microsoft.com/office/drawing/2014/main" val="3191821446"/>
                    </a:ext>
                  </a:extLst>
                </a:gridCol>
              </a:tblGrid>
              <a:tr h="544647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Statistics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Values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6859890"/>
                  </a:ext>
                </a:extLst>
              </a:tr>
              <a:tr h="544647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 PNL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66.72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3381961"/>
                  </a:ext>
                </a:extLst>
              </a:tr>
              <a:tr h="544647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Median PNL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3611796"/>
                  </a:ext>
                </a:extLst>
              </a:tr>
              <a:tr h="524526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Volatility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9799800"/>
                  </a:ext>
                </a:extLst>
              </a:tr>
              <a:tr h="544647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25%tile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9922105"/>
                  </a:ext>
                </a:extLst>
              </a:tr>
              <a:tr h="544647"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75%tile</a:t>
                      </a:r>
                      <a:endParaRPr lang="en-US" sz="110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25</a:t>
                      </a:r>
                      <a:endParaRPr lang="en-US" sz="1100" dirty="0">
                        <a:solidFill>
                          <a:srgbClr val="595959"/>
                        </a:solidFill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23096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747FF28-7464-465C-B04B-A4ABCFD2C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024" y="1131147"/>
            <a:ext cx="106654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Approach 1 – Passive Approach Statistics				 Approach 2 – Dynamic Approach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09A14D-83F2-4272-8813-678277E52CAC}"/>
              </a:ext>
            </a:extLst>
          </p:cNvPr>
          <p:cNvGrpSpPr/>
          <p:nvPr/>
        </p:nvGrpSpPr>
        <p:grpSpPr>
          <a:xfrm>
            <a:off x="4242943" y="1312745"/>
            <a:ext cx="2952988" cy="1880238"/>
            <a:chOff x="1102808" y="1419517"/>
            <a:chExt cx="5383089" cy="379670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B03A45-A751-4B50-B692-883CC8F4E016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71B2DF9A-CFAB-42DD-BDB7-CF0AF828928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E2DC1D45-8E19-4391-957E-A4681C18D20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8F5077-B9CC-4267-A7F3-2BFBDEBFF355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056E3CEB-B7FA-4795-A323-C42B9B286075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790631D2-0D1C-47AB-B83F-0483C1275275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55E6707-F741-4DEF-9268-DE1D2A434BD5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8C6D5967-9CE6-4350-B37D-DDFB9B4F038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C1C69C44-0E3A-411B-90F5-74335A555008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4FBB67C-37B0-4405-A61B-D1D4D6412183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15444609-4E67-496C-BFE4-53B57FE637B4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7D18FBE9-A857-440F-902A-B036598DB645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60DC99C-F4B3-4A15-8DC4-16A94B13F689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23466E6F-3331-43BA-B310-E122213682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128B6D25-C435-4952-8D1C-BA152A064BF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E8336CA-5E15-4F1B-97F1-DE37419D2FFC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668AEA18-B2D5-4D05-AC91-CFED5EED9C08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99EA250E-95F8-4D38-91A9-D1B04BE29226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19230D2-67C5-40E8-9F28-D907212ADE30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319C94D4-E546-4F00-86A8-A88525DB4745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9AB0AE1F-C745-4B32-ACFE-1FBE6AB976C3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58CC312-3781-44B2-942B-DDC81369DBEE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B95DB4CC-DC64-4F28-B4E0-DF9F2DBAC3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AEA0BF7E-DFB2-44DA-A368-50F22231AD8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5B2E0B-BAAB-4DA8-9476-118B991BE903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52C30E61-1A6C-4696-A72D-A274449F566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8432297F-A1AD-4692-84A1-C85FF41ECDA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6E79A94-7E57-4FBA-B16D-DD669EB22ED5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621F9EE0-A114-4AC7-BC0B-DFE5B5D9CD37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1B57C307-064E-4AF2-A81B-A14669C692D9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F737D97-35B4-4D24-A784-15864628F47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F30FBAAF-D1C2-4385-90BD-0E0C076EE28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9ABE21DC-B76B-4D0D-B371-FF91C5FBA7A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EACF5AE-A553-4387-B9A6-8215796D3E57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1CDAFA32-0420-4E63-8750-B61A17AF7138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B36BF244-3490-41C2-8FA2-602200BC2B5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CACB1A2-1922-40C5-8FB0-5C6F5A59EFA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8B87D17A-D4BD-45BB-8080-F146FF38A78C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1C0F025-91E4-4023-A7C5-826347C86008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A802E0A-1DF3-4FD5-A664-BA0D5FFAC460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F47DCFE4-D993-4450-9450-11D2B88897D4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A3461278-94A4-4746-967F-A48D16AA3B9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632E3E3-7A86-482E-AB36-3FDE95795E89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EEA3A256-8929-4334-B78F-38439DF4DD8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165669AF-A159-4DD4-8EF1-BBF8A37F134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AD33FF8-45CB-49BC-88AD-F2D4DF7D52A8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FE7B61F6-8A20-4ACD-9139-8ED7F79EF50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D0C13B72-E0FE-48AA-8A08-73D98DF4817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054B858-00D7-4FC8-B874-D9D9BBCCD02D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96FE0CAC-6A87-49E3-BDA8-FFEEA285546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416247D-ACB8-44F2-B4FA-8D30354AD028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1F398C-CADC-4724-97C9-35265F02DD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04E0688D-7C27-4B66-AAF8-8F64E84F08E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EAC5AA9C-3D00-493F-96B3-4CE78E08FBC2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E670607-B2B0-4808-A9F5-6F15A4F9DF1E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73BA1EDA-D397-4B21-ADA0-CA5CFC18D4A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73F7ADBB-D978-4B1E-A289-E7EF544D1B41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DFC4EC3-B28D-4C89-A381-DE35A74B2C75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9594B223-6E51-4568-8044-9CAFF4F6E2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1BFA543-84A1-464E-B103-B8EA4FCF259B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7273E23-92BA-4656-B039-D2832ECB3F65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70AA2B4-DCD4-4C02-8F69-332834A91D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4B821788-95E5-4AE6-B4D4-C4D1B85DC3C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FF28DB9-9094-478A-83E1-E71B186D65A9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66E369C6-5810-4717-BD1A-F113D1C16E9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ACA5AC7-A885-4FE4-B2ED-1DF5F9338D69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4DC49C7-BF90-4AF7-9386-6E6280207E2E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01335D8-832E-4EE0-9902-A3D3DDA50D8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F4E152D0-F626-4F4F-822E-E275A655B3D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80A8E78-0A6F-4156-8987-6F385EC90ED6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99C63D43-302F-469E-BF40-65580E5E15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B3226B55-53A9-49A4-992E-87C7958C3EB6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92D89AF-CE08-428E-8DC5-C5ACD9FD0BE6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AFD43BF-AAFB-4E67-A340-329E73C3BF6E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3F799ABE-8086-4D41-A9CC-DFEAFADCAC3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438951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7940</TotalTime>
  <Words>355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Malgun Gothic</vt:lpstr>
      <vt:lpstr>Arial</vt:lpstr>
      <vt:lpstr>Book Antiqua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Dhruv Morzaria</cp:lastModifiedBy>
  <cp:revision>154</cp:revision>
  <dcterms:created xsi:type="dcterms:W3CDTF">2018-04-24T17:14:44Z</dcterms:created>
  <dcterms:modified xsi:type="dcterms:W3CDTF">2019-05-18T15:07:49Z</dcterms:modified>
</cp:coreProperties>
</file>